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78" r:id="rId10"/>
    <p:sldId id="272" r:id="rId11"/>
    <p:sldId id="273" r:id="rId12"/>
    <p:sldId id="270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74" r:id="rId24"/>
    <p:sldId id="290" r:id="rId25"/>
    <p:sldId id="291" r:id="rId26"/>
    <p:sldId id="292" r:id="rId27"/>
    <p:sldId id="293" r:id="rId28"/>
    <p:sldId id="298" r:id="rId29"/>
    <p:sldId id="262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ITIVO" initials="P" lastIdx="1" clrIdx="0">
    <p:extLst>
      <p:ext uri="{19B8F6BF-5375-455C-9EA6-DF929625EA0E}">
        <p15:presenceInfo xmlns:p15="http://schemas.microsoft.com/office/powerpoint/2012/main" userId="POSITI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C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9CD29-27E1-4264-B723-8500F3B26CBE}" type="datetimeFigureOut">
              <a:rPr lang="pt-BR" smtClean="0"/>
              <a:t>08/03/2021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61503-8CFB-4FAF-8457-61B2600EE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04953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7A31F-ED6A-471A-8DC0-6F4D786CBED4}" type="datetimeFigureOut">
              <a:rPr lang="pt-BR" smtClean="0"/>
              <a:t>08/03/2021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D7D59-91A7-4CC7-B665-448FEF93E5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36480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8255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424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Modelo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70000" y="6300000"/>
            <a:ext cx="720000" cy="360000"/>
          </a:xfrm>
          <a:prstGeom prst="rect">
            <a:avLst/>
          </a:prstGeom>
        </p:spPr>
        <p:txBody>
          <a:bodyPr anchor="ctr"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623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Modelo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70000" y="6300000"/>
            <a:ext cx="720000" cy="360000"/>
          </a:xfrm>
          <a:prstGeom prst="rect">
            <a:avLst/>
          </a:prstGeom>
        </p:spPr>
        <p:txBody>
          <a:bodyPr anchor="ctr"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8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Fin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93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0000" y="6300000"/>
            <a:ext cx="720000" cy="360000"/>
          </a:xfrm>
          <a:prstGeom prst="rect">
            <a:avLst/>
          </a:prstGeom>
        </p:spPr>
        <p:txBody>
          <a:bodyPr anchor="ctr"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71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F:\grtd%200803\ETA%20II.pdf" TargetMode="External"/><Relationship Id="rId2" Type="http://schemas.openxmlformats.org/officeDocument/2006/relationships/hyperlink" Target="file:///F:\grtd%200803\ETA%20I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F:\grtd%200803\Monitoramento%20Rede%20Distribui&#231;&#227;o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664798" y="1471353"/>
            <a:ext cx="8327921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400" dirty="0" smtClean="0">
                <a:solidFill>
                  <a:schemeClr val="bg1"/>
                </a:solidFill>
                <a:latin typeface="Bodoni Poster" panose="02070A04080905020204" pitchFamily="18" charset="0"/>
              </a:rPr>
              <a:t>Diamantina - MG</a:t>
            </a:r>
          </a:p>
          <a:p>
            <a:pPr algn="ctr"/>
            <a:r>
              <a:rPr lang="pt-BR" sz="2800" dirty="0" smtClean="0">
                <a:solidFill>
                  <a:schemeClr val="bg1"/>
                </a:solidFill>
                <a:latin typeface="Bodoni Poster" panose="02070A04080905020204" pitchFamily="18" charset="0"/>
              </a:rPr>
              <a:t>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Sistema de Abastecimento de Água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 Esgotamento Sanitário</a:t>
            </a:r>
            <a:endParaRPr lang="pt-B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6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4449053" y="158089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302999" y="961015"/>
            <a:ext cx="3929968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Reatores Aeróbios da ETE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382" y="1579275"/>
            <a:ext cx="7697585" cy="4329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56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tângulo 6"/>
          <p:cNvSpPr/>
          <p:nvPr/>
        </p:nvSpPr>
        <p:spPr>
          <a:xfrm>
            <a:off x="7017104" y="756458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529625" y="2856485"/>
            <a:ext cx="334978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Efluente tratado ETE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658" y="838554"/>
            <a:ext cx="3815802" cy="535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85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6776617" y="131805"/>
            <a:ext cx="5283307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778136"/>
            <a:ext cx="9048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571A504-F932-4C86-A99C-FDDC8CC16383}" type="slidenum">
              <a:rPr lang="en-US" altLang="pt-BR"/>
              <a:pPr/>
              <a:t>13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168400" y="1181100"/>
            <a:ext cx="10126663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2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altLang="pt-BR" sz="2000" b="1" dirty="0">
                <a:solidFill>
                  <a:srgbClr val="333399"/>
                </a:solidFill>
              </a:rPr>
              <a:t>Dados do Empreendimento</a:t>
            </a:r>
          </a:p>
          <a:p>
            <a:pPr algn="just">
              <a:lnSpc>
                <a:spcPct val="150000"/>
              </a:lnSpc>
              <a:defRPr/>
            </a:pPr>
            <a:endParaRPr lang="pt-BR" sz="2000" b="1" dirty="0" smtClean="0"/>
          </a:p>
          <a:p>
            <a:pPr algn="just">
              <a:lnSpc>
                <a:spcPct val="150000"/>
              </a:lnSpc>
              <a:defRPr/>
            </a:pPr>
            <a:r>
              <a:rPr lang="pt-BR" sz="2000" b="1" dirty="0" smtClean="0"/>
              <a:t>OBJETO </a:t>
            </a:r>
            <a:r>
              <a:rPr lang="pt-BR" sz="2000" b="1" dirty="0"/>
              <a:t>DO CONTRATO: </a:t>
            </a:r>
            <a:r>
              <a:rPr lang="pt-BR" sz="2000" dirty="0"/>
              <a:t> Execução com fornecimento parcial de materiais, das obras e serviços de Ampliação do Sistema de Esgotamento Sanitário da cidade de Diamantina -  1 Etapa.</a:t>
            </a:r>
          </a:p>
          <a:p>
            <a:pPr algn="just">
              <a:lnSpc>
                <a:spcPct val="150000"/>
              </a:lnSpc>
              <a:defRPr/>
            </a:pPr>
            <a:r>
              <a:rPr lang="x-none" sz="2000" b="1" dirty="0"/>
              <a:t>NÚMERO DO CONTRATO:</a:t>
            </a:r>
            <a:r>
              <a:rPr lang="pt-BR" sz="2000" b="1" dirty="0"/>
              <a:t> </a:t>
            </a:r>
            <a:r>
              <a:rPr lang="pt-BR" sz="2000" dirty="0"/>
              <a:t>20.2350/4600069782</a:t>
            </a:r>
          </a:p>
          <a:p>
            <a:pPr>
              <a:lnSpc>
                <a:spcPct val="150000"/>
              </a:lnSpc>
              <a:defRPr/>
            </a:pPr>
            <a:r>
              <a:rPr lang="x-none" sz="2000" b="1" dirty="0"/>
              <a:t>EMPRESA</a:t>
            </a:r>
            <a:r>
              <a:rPr lang="pt-BR" sz="2000" b="1" dirty="0"/>
              <a:t> CONTRATADA</a:t>
            </a:r>
            <a:r>
              <a:rPr lang="x-none" sz="2000" b="1" dirty="0"/>
              <a:t>:</a:t>
            </a:r>
            <a:r>
              <a:rPr lang="x-none" sz="2000" dirty="0"/>
              <a:t> </a:t>
            </a:r>
            <a:r>
              <a:rPr lang="pt-BR" sz="2000" dirty="0"/>
              <a:t>CONSORCIO DIAMANTINA CMN-DACT</a:t>
            </a:r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ORDEM DE SERVIÇO INICIAL: </a:t>
            </a:r>
            <a:r>
              <a:rPr lang="pt-BR" sz="2000" dirty="0"/>
              <a:t>11/01/2021</a:t>
            </a:r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TÉRMINO CONTRATO: </a:t>
            </a:r>
            <a:r>
              <a:rPr lang="pt-BR" sz="2000" dirty="0"/>
              <a:t>10/01/2022</a:t>
            </a:r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VALOR TOTAL: </a:t>
            </a:r>
            <a:r>
              <a:rPr lang="pt-BR" sz="2000" dirty="0"/>
              <a:t>R$ 5.042.009,12</a:t>
            </a:r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VALOR MEDIDO: </a:t>
            </a:r>
            <a:r>
              <a:rPr lang="pt-BR" sz="2000" dirty="0"/>
              <a:t>R$ 345.303,00 (6,85%)</a:t>
            </a:r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SALDO: </a:t>
            </a:r>
            <a:r>
              <a:rPr lang="pt-BR" sz="2000" dirty="0"/>
              <a:t>R$ 4.696.706,12</a:t>
            </a:r>
            <a:endParaRPr lang="pt-BR" sz="2000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marL="468312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</p:txBody>
      </p:sp>
      <p:sp>
        <p:nvSpPr>
          <p:cNvPr id="9220" name="Retângulo 7"/>
          <p:cNvSpPr>
            <a:spLocks noChangeArrowheads="1"/>
          </p:cNvSpPr>
          <p:nvPr/>
        </p:nvSpPr>
        <p:spPr bwMode="auto">
          <a:xfrm>
            <a:off x="2535238" y="361950"/>
            <a:ext cx="9513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2000" b="1">
                <a:solidFill>
                  <a:srgbClr val="333399"/>
                </a:solidFill>
              </a:rPr>
              <a:t>Obras e Serviços </a:t>
            </a:r>
            <a:r>
              <a:rPr lang="pt-BR" altLang="pt-BR" b="1">
                <a:solidFill>
                  <a:srgbClr val="333399"/>
                </a:solidFill>
              </a:rPr>
              <a:t>Ampliação do Sistema de Esgotamento Sanitário da cidade de Diamantina -  1ª Etapa.</a:t>
            </a:r>
            <a:endParaRPr lang="pt-BR" altLang="pt-BR" sz="2000" b="1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8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315A4E7-540D-41A0-9535-FC83F3200B3A}" type="slidenum">
              <a:rPr lang="en-US" altLang="pt-BR"/>
              <a:pPr/>
              <a:t>14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90000" y="2294371"/>
            <a:ext cx="10648950" cy="407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altLang="pt-BR" sz="2000" b="1" dirty="0">
                <a:solidFill>
                  <a:srgbClr val="333399"/>
                </a:solidFill>
              </a:rPr>
              <a:t>Escopo da Obra</a:t>
            </a:r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altLang="pt-BR" sz="2000" b="1" dirty="0">
              <a:solidFill>
                <a:srgbClr val="333399"/>
              </a:solidFill>
            </a:endParaRP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ü"/>
              <a:defRPr/>
            </a:pPr>
            <a:r>
              <a:rPr lang="pt-BR" sz="2000" dirty="0"/>
              <a:t>  3.200,00 metros de redes coletoras de esgoto;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ü"/>
              <a:defRPr/>
            </a:pPr>
            <a:r>
              <a:rPr lang="pt-BR" sz="2000" dirty="0"/>
              <a:t> 2.071,00 metros de interceptores;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Char char="ü"/>
              <a:defRPr/>
            </a:pPr>
            <a:r>
              <a:rPr lang="pt-BR" sz="2000" dirty="0"/>
              <a:t> 320,00 ligações prediais de </a:t>
            </a:r>
            <a:r>
              <a:rPr lang="pt-BR" sz="2000" dirty="0" smtClean="0"/>
              <a:t>esgoto.</a:t>
            </a:r>
            <a:endParaRPr lang="pt-BR" sz="2000" dirty="0"/>
          </a:p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0244" name="Retângulo 7"/>
          <p:cNvSpPr>
            <a:spLocks noChangeArrowheads="1"/>
          </p:cNvSpPr>
          <p:nvPr/>
        </p:nvSpPr>
        <p:spPr bwMode="auto">
          <a:xfrm>
            <a:off x="1696114" y="1360668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 dirty="0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</p:spTree>
    <p:extLst>
      <p:ext uri="{BB962C8B-B14F-4D97-AF65-F5344CB8AC3E}">
        <p14:creationId xmlns:p14="http://schemas.microsoft.com/office/powerpoint/2010/main" val="34268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BEA5084-A5A7-49B4-9594-DBCA5C6E61FE}" type="slidenum">
              <a:rPr lang="en-US" altLang="pt-BR"/>
              <a:pPr/>
              <a:t>15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1268" name="Retângulo 7"/>
          <p:cNvSpPr>
            <a:spLocks noChangeArrowheads="1"/>
          </p:cNvSpPr>
          <p:nvPr/>
        </p:nvSpPr>
        <p:spPr bwMode="auto">
          <a:xfrm>
            <a:off x="2568951" y="595637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 dirty="0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pic>
        <p:nvPicPr>
          <p:cNvPr id="11269" name="Imagem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403" y="1579707"/>
            <a:ext cx="4990408" cy="387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CaixaDeTexto 6"/>
          <p:cNvSpPr txBox="1">
            <a:spLocks noChangeArrowheads="1"/>
          </p:cNvSpPr>
          <p:nvPr/>
        </p:nvSpPr>
        <p:spPr bwMode="auto">
          <a:xfrm>
            <a:off x="1676083" y="5575228"/>
            <a:ext cx="83137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REDE COLETORA – ESCAVAÇÃO DE MATERIAL DE 1ª CATEGORIA</a:t>
            </a:r>
          </a:p>
        </p:txBody>
      </p:sp>
      <p:pic>
        <p:nvPicPr>
          <p:cNvPr id="11271" name="Imagem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89" y="1504893"/>
            <a:ext cx="4991562" cy="387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60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52A38AA-CE7B-4EBA-8930-A357997D4FF7}" type="slidenum">
              <a:rPr lang="en-US" altLang="pt-BR"/>
              <a:pPr/>
              <a:t>16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2292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2293" name="CaixaDeTexto 6"/>
          <p:cNvSpPr txBox="1">
            <a:spLocks noChangeArrowheads="1"/>
          </p:cNvSpPr>
          <p:nvPr/>
        </p:nvSpPr>
        <p:spPr bwMode="auto">
          <a:xfrm>
            <a:off x="1844042" y="5420491"/>
            <a:ext cx="8945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REDE COLETORA - DESMONTE ROCHA VALA  ARGAMASSA EXPANSIVA. </a:t>
            </a:r>
          </a:p>
        </p:txBody>
      </p:sp>
      <p:pic>
        <p:nvPicPr>
          <p:cNvPr id="12294" name="Imagem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852" y="1383954"/>
            <a:ext cx="4898650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Imagem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18" y="1383954"/>
            <a:ext cx="5000759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39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C79A6FB-85A8-4552-99A3-72345A514DE1}" type="slidenum">
              <a:rPr lang="en-US" altLang="pt-BR"/>
              <a:pPr/>
              <a:t>17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3316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3317" name="CaixaDeTexto 6"/>
          <p:cNvSpPr txBox="1">
            <a:spLocks noChangeArrowheads="1"/>
          </p:cNvSpPr>
          <p:nvPr/>
        </p:nvSpPr>
        <p:spPr bwMode="auto">
          <a:xfrm>
            <a:off x="1778794" y="5489753"/>
            <a:ext cx="8945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REDE COLETORA - DESMONTE ROCHA VALA  ARGAMASSA EXPANSIVA. </a:t>
            </a:r>
          </a:p>
        </p:txBody>
      </p:sp>
      <p:pic>
        <p:nvPicPr>
          <p:cNvPr id="13318" name="Imagem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263" y="1423888"/>
            <a:ext cx="4996787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m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00" y="1425919"/>
            <a:ext cx="4999906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09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89476D-6AE1-4D14-8103-21F32FA420B4}" type="slidenum">
              <a:rPr lang="en-US" altLang="pt-BR"/>
              <a:pPr/>
              <a:t>18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4340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4341" name="CaixaDeTexto 6"/>
          <p:cNvSpPr txBox="1">
            <a:spLocks noChangeArrowheads="1"/>
          </p:cNvSpPr>
          <p:nvPr/>
        </p:nvSpPr>
        <p:spPr bwMode="auto">
          <a:xfrm>
            <a:off x="1637926" y="5496811"/>
            <a:ext cx="8945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REDE COLETORA - DESMONTE ROCHA VALA  ARGAMASSA EXPANSIVA. </a:t>
            </a:r>
          </a:p>
        </p:txBody>
      </p:sp>
      <p:pic>
        <p:nvPicPr>
          <p:cNvPr id="14342" name="Imagem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00" y="1435974"/>
            <a:ext cx="4980709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Image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303" y="1435974"/>
            <a:ext cx="4983887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2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C86FA3-7CE6-4904-AA52-A0778A1F309A}" type="slidenum">
              <a:rPr lang="en-US" altLang="pt-BR"/>
              <a:pPr/>
              <a:t>19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5364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5365" name="CaixaDeTexto 6"/>
          <p:cNvSpPr txBox="1">
            <a:spLocks noChangeArrowheads="1"/>
          </p:cNvSpPr>
          <p:nvPr/>
        </p:nvSpPr>
        <p:spPr bwMode="auto">
          <a:xfrm>
            <a:off x="1778793" y="5509794"/>
            <a:ext cx="8945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REDE COLETORA – ATERRO VALAS AVAL. VISUAL DA COMPACTACAO. </a:t>
            </a:r>
          </a:p>
        </p:txBody>
      </p:sp>
      <p:pic>
        <p:nvPicPr>
          <p:cNvPr id="15366" name="Imagem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869" y="1461939"/>
            <a:ext cx="4968443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Imagem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461939"/>
            <a:ext cx="4961269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79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/>
          <p:cNvGrpSpPr/>
          <p:nvPr/>
        </p:nvGrpSpPr>
        <p:grpSpPr>
          <a:xfrm>
            <a:off x="3232266" y="1008003"/>
            <a:ext cx="5727469" cy="4275879"/>
            <a:chOff x="3232269" y="1008003"/>
            <a:chExt cx="5727469" cy="4275879"/>
          </a:xfrm>
        </p:grpSpPr>
        <p:sp>
          <p:nvSpPr>
            <p:cNvPr id="3" name="CaixaDeTexto 2"/>
            <p:cNvSpPr txBox="1"/>
            <p:nvPr/>
          </p:nvSpPr>
          <p:spPr>
            <a:xfrm>
              <a:off x="3232269" y="1959895"/>
              <a:ext cx="572746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pt-BR" sz="20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 informações contidas nesta apresentação são de uso restrito, sendo seu sigilo protegido pelas normas da empresa e pela legislação em vigor. O uso indevido dessas informações acarretará ao infrator sanções disciplinares internas, sem prejuízo das sanções administrativas, civis e penais cabíveis.</a:t>
              </a: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4419542" y="1008003"/>
              <a:ext cx="3352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000" b="1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AVISO</a:t>
              </a:r>
            </a:p>
          </p:txBody>
        </p:sp>
      </p:grp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85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A60848-39AB-4E40-9324-EBC88DDD344E}" type="slidenum">
              <a:rPr lang="en-US" altLang="pt-BR"/>
              <a:pPr/>
              <a:t>20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6388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6389" name="CaixaDeTexto 6"/>
          <p:cNvSpPr txBox="1">
            <a:spLocks noChangeArrowheads="1"/>
          </p:cNvSpPr>
          <p:nvPr/>
        </p:nvSpPr>
        <p:spPr bwMode="auto">
          <a:xfrm>
            <a:off x="1661506" y="5754441"/>
            <a:ext cx="8945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/>
              <a:t>REDE COLETORA – POÇO DE VISITA. </a:t>
            </a:r>
          </a:p>
        </p:txBody>
      </p:sp>
      <p:pic>
        <p:nvPicPr>
          <p:cNvPr id="16390" name="Imagem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660204"/>
            <a:ext cx="4990176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Imagem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989" y="1660204"/>
            <a:ext cx="4979324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70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84BB1DF-AEDF-4D36-A938-E807092A65C9}" type="slidenum">
              <a:rPr lang="en-US" altLang="pt-BR"/>
              <a:pPr/>
              <a:t>21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7412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7413" name="CaixaDeTexto 6"/>
          <p:cNvSpPr txBox="1">
            <a:spLocks noChangeArrowheads="1"/>
          </p:cNvSpPr>
          <p:nvPr/>
        </p:nvSpPr>
        <p:spPr bwMode="auto">
          <a:xfrm>
            <a:off x="1935826" y="5637310"/>
            <a:ext cx="8945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INTERCEPTOR DE ESGOTO – DESMONTE DE ROCHA. </a:t>
            </a:r>
          </a:p>
        </p:txBody>
      </p:sp>
      <p:pic>
        <p:nvPicPr>
          <p:cNvPr id="17414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533524"/>
            <a:ext cx="5001513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608" y="1533524"/>
            <a:ext cx="4987675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4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ço Reservado para Número de Slide 10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DFB7E3A-5994-4FA5-9404-B51A72D34DFB}" type="slidenum">
              <a:rPr lang="en-US" altLang="pt-BR"/>
              <a:pPr/>
              <a:t>22</a:t>
            </a:fld>
            <a:endParaRPr lang="en-US" altLang="pt-BR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100" y="1303338"/>
            <a:ext cx="10648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pt-BR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eaLnBrk="1" hangingPunct="1">
              <a:defRPr/>
            </a:pPr>
            <a:endParaRPr lang="pt-BR" dirty="0"/>
          </a:p>
          <a:p>
            <a:pPr marL="182562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pc="100" dirty="0"/>
          </a:p>
          <a:p>
            <a:pPr marL="46831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pc="100" dirty="0"/>
          </a:p>
        </p:txBody>
      </p:sp>
      <p:sp>
        <p:nvSpPr>
          <p:cNvPr id="18436" name="Retângulo 7"/>
          <p:cNvSpPr>
            <a:spLocks noChangeArrowheads="1"/>
          </p:cNvSpPr>
          <p:nvPr/>
        </p:nvSpPr>
        <p:spPr bwMode="auto">
          <a:xfrm>
            <a:off x="2560638" y="27622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rgbClr val="333399"/>
                </a:solidFill>
              </a:rPr>
              <a:t>Obras e Serviços Ampliação do Sistema de Esgotamento Sanitário da cidade de Diamantina -  1ª Etapa.</a:t>
            </a:r>
          </a:p>
        </p:txBody>
      </p:sp>
      <p:sp>
        <p:nvSpPr>
          <p:cNvPr id="18437" name="CaixaDeTexto 6"/>
          <p:cNvSpPr txBox="1">
            <a:spLocks noChangeArrowheads="1"/>
          </p:cNvSpPr>
          <p:nvPr/>
        </p:nvSpPr>
        <p:spPr bwMode="auto">
          <a:xfrm>
            <a:off x="1778793" y="5586512"/>
            <a:ext cx="8945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400" dirty="0"/>
              <a:t>INTERCEPTOR DE ESGOTO – CONSTRUÇÃO DE REDE INTERCEPTORA</a:t>
            </a:r>
          </a:p>
        </p:txBody>
      </p:sp>
      <p:pic>
        <p:nvPicPr>
          <p:cNvPr id="18438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73" y="1508125"/>
            <a:ext cx="5020025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612" y="1489659"/>
            <a:ext cx="4986326" cy="38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22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59" y="1072342"/>
            <a:ext cx="8473946" cy="4908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tângulo 3"/>
          <p:cNvSpPr/>
          <p:nvPr/>
        </p:nvSpPr>
        <p:spPr>
          <a:xfrm>
            <a:off x="2551360" y="278583"/>
            <a:ext cx="7560840" cy="523220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Sede da Gerência Regional Diamantina</a:t>
            </a:r>
            <a:endParaRPr lang="pt-B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301941" y="5081955"/>
            <a:ext cx="2410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Valor do Investimento:</a:t>
            </a:r>
          </a:p>
          <a:p>
            <a:pPr algn="ctr"/>
            <a:r>
              <a:rPr lang="pt-BR" sz="2000" dirty="0" smtClean="0"/>
              <a:t>R$ 1.007.000,00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99186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4470400" y="418148"/>
            <a:ext cx="4741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</a:rPr>
              <a:t>RESPONSABILIDADE SOCIAL</a:t>
            </a:r>
            <a:endParaRPr lang="pt-BR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952642" y="2859349"/>
            <a:ext cx="8556171" cy="1754326"/>
          </a:xfrm>
          <a:prstGeom prst="rect">
            <a:avLst/>
          </a:prstGeom>
          <a:solidFill>
            <a:schemeClr val="accent1">
              <a:tint val="20000"/>
            </a:schemeClr>
          </a:solidFill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Corte de água – Em razão da pandemia, a Copasa está realizando o corte do fornecimento de água somente para clientes com débitos superiores a R$300,00 (trezentos reais). 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pt-BR" sz="20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Para os clientes da categoria tarifa social o corte está suspenso até o momento.</a:t>
            </a:r>
            <a:endParaRPr lang="pt-BR" sz="20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55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4565381" y="472559"/>
            <a:ext cx="3194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TARIFA SOCIAL - COMPARATIVO</a:t>
            </a:r>
            <a:endParaRPr lang="pt-B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/>
          </p:nvPr>
        </p:nvGraphicFramePr>
        <p:xfrm>
          <a:off x="2885822" y="1838071"/>
          <a:ext cx="6640287" cy="1493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98065">
                  <a:extLst>
                    <a:ext uri="{9D8B030D-6E8A-4147-A177-3AD203B41FA5}">
                      <a16:colId xmlns:a16="http://schemas.microsoft.com/office/drawing/2014/main" val="301904972"/>
                    </a:ext>
                  </a:extLst>
                </a:gridCol>
                <a:gridCol w="1502638">
                  <a:extLst>
                    <a:ext uri="{9D8B030D-6E8A-4147-A177-3AD203B41FA5}">
                      <a16:colId xmlns:a16="http://schemas.microsoft.com/office/drawing/2014/main" val="1121721635"/>
                    </a:ext>
                  </a:extLst>
                </a:gridCol>
                <a:gridCol w="1519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9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475"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kern="1200" dirty="0" smtClean="0">
                          <a:latin typeface="+mn-lt"/>
                        </a:rPr>
                        <a:t>VOLUME</a:t>
                      </a:r>
                      <a:r>
                        <a:rPr lang="pt-BR" sz="1600" b="1" kern="1200" baseline="0" dirty="0" smtClean="0">
                          <a:latin typeface="+mn-lt"/>
                        </a:rPr>
                        <a:t> DE 10 M³/mês</a:t>
                      </a:r>
                      <a:endParaRPr lang="pt-BR" sz="16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088434"/>
                  </a:ext>
                </a:extLst>
              </a:tr>
              <a:tr h="486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TIPO DE TARIFA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VALOR</a:t>
                      </a:r>
                      <a:r>
                        <a:rPr lang="pt-BR" sz="1300" b="1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ÁGUA 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VALOR ESGOTO (EDT)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TOTAL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0480271"/>
                  </a:ext>
                </a:extLst>
              </a:tr>
              <a:tr h="31856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SOCIAL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20,46</a:t>
                      </a:r>
                      <a:endParaRPr lang="pt-BR" sz="13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3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20,46</a:t>
                      </a:r>
                      <a:endParaRPr lang="pt-BR" sz="13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40,92</a:t>
                      </a:r>
                      <a:endParaRPr lang="pt-BR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9344068"/>
                  </a:ext>
                </a:extLst>
              </a:tr>
              <a:tr h="3021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3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RESIDENCIAL</a:t>
                      </a:r>
                      <a:endParaRPr lang="pt-BR" sz="13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3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42,71</a:t>
                      </a:r>
                      <a:endParaRPr lang="pt-BR" sz="13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3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42,71</a:t>
                      </a:r>
                      <a:endParaRPr lang="pt-BR" sz="13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85,42</a:t>
                      </a:r>
                      <a:endParaRPr lang="pt-BR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2849847" y="3368159"/>
            <a:ext cx="10059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chemeClr val="accent1">
                    <a:lumMod val="75000"/>
                  </a:schemeClr>
                </a:solidFill>
              </a:rPr>
              <a:t>Fonte: Sicom</a:t>
            </a:r>
            <a:endParaRPr lang="pt-BR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5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73741" y="180195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</a:rPr>
              <a:t>RESPONSABILIDADE SOCIAL</a:t>
            </a:r>
            <a:endParaRPr lang="pt-BR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860726" y="2487816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Equipe Socioambiental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pt-BR" sz="2000" b="1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just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Equipe especializada de atuação socioambiental e mobilização social, constituída por 04 empregados.</a:t>
            </a:r>
            <a:endParaRPr lang="pt-BR" sz="20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8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1434" y="821237"/>
            <a:ext cx="6100320" cy="431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aixaDeTexto 3"/>
          <p:cNvSpPr txBox="1"/>
          <p:nvPr/>
        </p:nvSpPr>
        <p:spPr>
          <a:xfrm>
            <a:off x="3294007" y="4097136"/>
            <a:ext cx="4275174" cy="193899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 defTabSz="914400" font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2000" b="1" dirty="0">
                <a:solidFill>
                  <a:srgbClr val="002060"/>
                </a:solidFill>
              </a:rPr>
              <a:t>A Campanha 2020 do </a:t>
            </a:r>
            <a:r>
              <a:rPr lang="pt-BR" sz="2000" b="1" dirty="0" smtClean="0">
                <a:solidFill>
                  <a:srgbClr val="002060"/>
                </a:solidFill>
              </a:rPr>
              <a:t>CONFIA </a:t>
            </a:r>
            <a:r>
              <a:rPr lang="pt-BR" sz="2000" b="1" dirty="0">
                <a:solidFill>
                  <a:srgbClr val="002060"/>
                </a:solidFill>
              </a:rPr>
              <a:t>em 6% arrecadou R$ 809.163,80 em destinações no estado, sendo R$204.058,99 destinados à 29 instituições nas localidades operadas pela UNLE.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689115" y="284304"/>
            <a:ext cx="3546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accent1">
                    <a:lumMod val="75000"/>
                  </a:schemeClr>
                </a:solidFill>
              </a:rPr>
              <a:t>RESPONSABILIDADE SOCIAL</a:t>
            </a:r>
          </a:p>
        </p:txBody>
      </p:sp>
    </p:spTree>
    <p:extLst>
      <p:ext uri="{BB962C8B-B14F-4D97-AF65-F5344CB8AC3E}">
        <p14:creationId xmlns:p14="http://schemas.microsoft.com/office/powerpoint/2010/main" val="104776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aixaDeTexto 3"/>
          <p:cNvSpPr txBox="1"/>
          <p:nvPr/>
        </p:nvSpPr>
        <p:spPr>
          <a:xfrm>
            <a:off x="-202969" y="47932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BENEFÍCIO AOS MUNICÍPIOS</a:t>
            </a:r>
            <a:endParaRPr lang="pt-B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/>
          </p:nvPr>
        </p:nvGraphicFramePr>
        <p:xfrm>
          <a:off x="1680160" y="1250708"/>
          <a:ext cx="8330738" cy="10759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994861">
                  <a:extLst>
                    <a:ext uri="{9D8B030D-6E8A-4147-A177-3AD203B41FA5}">
                      <a16:colId xmlns:a16="http://schemas.microsoft.com/office/drawing/2014/main" val="1321746263"/>
                    </a:ext>
                  </a:extLst>
                </a:gridCol>
                <a:gridCol w="2335877">
                  <a:extLst>
                    <a:ext uri="{9D8B030D-6E8A-4147-A177-3AD203B41FA5}">
                      <a16:colId xmlns:a16="http://schemas.microsoft.com/office/drawing/2014/main" val="563791786"/>
                    </a:ext>
                  </a:extLst>
                </a:gridCol>
              </a:tblGrid>
              <a:tr h="41089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REPASSES</a:t>
                      </a:r>
                      <a:r>
                        <a:rPr lang="pt-BR" sz="1600" b="1" i="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TARIFÁRIOS RES. 110 de 28/07/2018 – ARSAE MG</a:t>
                      </a:r>
                      <a:endParaRPr lang="pt-BR" sz="1600" b="1" i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6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3498476"/>
                  </a:ext>
                </a:extLst>
              </a:tr>
              <a:tr h="6650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 smtClean="0">
                          <a:solidFill>
                            <a:srgbClr val="002060"/>
                          </a:solidFill>
                          <a:effectLst/>
                        </a:rPr>
                        <a:t>Repasse Tarifário de</a:t>
                      </a:r>
                      <a:r>
                        <a:rPr lang="pt-BR" sz="20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pt-BR" sz="2000" b="1" baseline="0" dirty="0" smtClean="0">
                          <a:solidFill>
                            <a:srgbClr val="002060"/>
                          </a:solidFill>
                          <a:effectLst/>
                        </a:rPr>
                        <a:t>4%</a:t>
                      </a:r>
                      <a:r>
                        <a:rPr lang="pt-BR" sz="20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da receita líquida do muni</a:t>
                      </a:r>
                      <a:r>
                        <a:rPr lang="pt-BR" sz="1600" baseline="0" dirty="0" smtClean="0">
                          <a:solidFill>
                            <a:srgbClr val="002060"/>
                          </a:solidFill>
                          <a:effectLst/>
                        </a:rPr>
                        <a:t>cípio</a:t>
                      </a:r>
                      <a:endParaRPr lang="pt-BR" sz="1600" b="1" i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600" b="0" i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332187"/>
                  </a:ext>
                </a:extLst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1828800" y="5244144"/>
            <a:ext cx="8027719" cy="5847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 defTabSz="914400" font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600" dirty="0" smtClean="0">
                <a:solidFill>
                  <a:srgbClr val="002060"/>
                </a:solidFill>
              </a:rPr>
              <a:t>A ARSAE MG prorrogou o prazo de habilitação para o ano de 2021 até o dia </a:t>
            </a:r>
            <a:r>
              <a:rPr lang="pt-BR" sz="1600" b="1" dirty="0" smtClean="0">
                <a:solidFill>
                  <a:srgbClr val="002060"/>
                </a:solidFill>
              </a:rPr>
              <a:t>31/03/2021,</a:t>
            </a:r>
            <a:r>
              <a:rPr lang="pt-BR" sz="1600" dirty="0" smtClean="0">
                <a:solidFill>
                  <a:srgbClr val="002060"/>
                </a:solidFill>
              </a:rPr>
              <a:t> conforme orientações no site da Agência Reguladora: www.arsae.mg.gov.br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983179" y="2541319"/>
            <a:ext cx="79445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Requisitos básicos:</a:t>
            </a:r>
          </a:p>
          <a:p>
            <a:endParaRPr lang="pt-BR" dirty="0" smtClean="0"/>
          </a:p>
          <a:p>
            <a:pPr marL="342900" indent="-342900">
              <a:buFont typeface="+mj-lt"/>
              <a:buAutoNum type="arabicPeriod"/>
            </a:pPr>
            <a:r>
              <a:rPr lang="pt-BR" dirty="0" smtClean="0"/>
              <a:t>PMSB – Plano Municipal de Saneamento Básico em vigor e respectiva lei que o </a:t>
            </a:r>
            <a:r>
              <a:rPr lang="pt-BR" dirty="0" err="1" smtClean="0"/>
              <a:t>estabele</a:t>
            </a:r>
            <a:r>
              <a:rPr lang="pt-BR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pt-BR" dirty="0" smtClean="0"/>
              <a:t>Publicação oficial de designação dos membros do Conselho Municipal de Saneamento;</a:t>
            </a:r>
          </a:p>
          <a:p>
            <a:pPr marL="342900" indent="-342900">
              <a:buFont typeface="+mj-lt"/>
              <a:buAutoNum type="arabicPeriod"/>
            </a:pPr>
            <a:r>
              <a:rPr lang="pt-BR" dirty="0" smtClean="0"/>
              <a:t>Criação do Fundo Municipal de Saneamento, instituído por lei;</a:t>
            </a:r>
          </a:p>
          <a:p>
            <a:pPr marL="342900" indent="-342900">
              <a:buFont typeface="+mj-lt"/>
              <a:buAutoNum type="arabicPeriod"/>
            </a:pPr>
            <a:r>
              <a:rPr lang="pt-BR" dirty="0" smtClean="0"/>
              <a:t>Declaração de conta bancária específica para o Fundo</a:t>
            </a:r>
          </a:p>
          <a:p>
            <a:pPr marL="342900" indent="-342900">
              <a:buFont typeface="+mj-lt"/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9234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379257" y="2897093"/>
            <a:ext cx="7560840" cy="523220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grdt@copasa.com.br</a:t>
            </a:r>
            <a:endParaRPr lang="pt-B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37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4" name="Retângulo 13"/>
          <p:cNvSpPr/>
          <p:nvPr/>
        </p:nvSpPr>
        <p:spPr>
          <a:xfrm>
            <a:off x="4548096" y="773226"/>
            <a:ext cx="416011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SAA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CaixaDeTexto 4"/>
          <p:cNvSpPr txBox="1">
            <a:spLocks noChangeArrowheads="1"/>
          </p:cNvSpPr>
          <p:nvPr/>
        </p:nvSpPr>
        <p:spPr bwMode="auto">
          <a:xfrm>
            <a:off x="2312970" y="1490694"/>
            <a:ext cx="8352928" cy="4185761"/>
          </a:xfrm>
          <a:prstGeom prst="rect">
            <a:avLst/>
          </a:prstGeom>
          <a:gradFill>
            <a:gsLst>
              <a:gs pos="0">
                <a:schemeClr val="bg1"/>
              </a:gs>
              <a:gs pos="53000">
                <a:schemeClr val="bg1"/>
              </a:gs>
              <a:gs pos="8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pt-BR" sz="2000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Concessão:</a:t>
            </a:r>
            <a:r>
              <a:rPr lang="pt-BR" sz="2000" dirty="0"/>
              <a:t> </a:t>
            </a:r>
            <a:r>
              <a:rPr lang="pt-BR" sz="2000" dirty="0" smtClean="0"/>
              <a:t>01/02/1995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Início </a:t>
            </a:r>
            <a:r>
              <a:rPr lang="pt-BR" sz="2000" dirty="0">
                <a:solidFill>
                  <a:srgbClr val="002060"/>
                </a:solidFill>
              </a:rPr>
              <a:t>de Operação </a:t>
            </a:r>
            <a:r>
              <a:rPr lang="pt-BR" sz="2000" dirty="0" smtClean="0">
                <a:solidFill>
                  <a:srgbClr val="002060"/>
                </a:solidFill>
              </a:rPr>
              <a:t>SAA: </a:t>
            </a:r>
            <a:r>
              <a:rPr lang="pt-BR" sz="2000" dirty="0" smtClean="0"/>
              <a:t>01/08/1995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Faturamento</a:t>
            </a:r>
            <a:r>
              <a:rPr lang="pt-BR" sz="2000" dirty="0">
                <a:solidFill>
                  <a:srgbClr val="002060"/>
                </a:solidFill>
              </a:rPr>
              <a:t>: </a:t>
            </a:r>
            <a:r>
              <a:rPr lang="pt-BR" sz="2000" dirty="0" smtClean="0"/>
              <a:t>01/09/1995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Final </a:t>
            </a:r>
            <a:r>
              <a:rPr lang="pt-BR" sz="2000" dirty="0">
                <a:solidFill>
                  <a:srgbClr val="002060"/>
                </a:solidFill>
              </a:rPr>
              <a:t>da Concessão: </a:t>
            </a:r>
            <a:r>
              <a:rPr lang="pt-BR" sz="2000" dirty="0" smtClean="0"/>
              <a:t>12/09/2027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Atendimento</a:t>
            </a:r>
            <a:r>
              <a:rPr lang="pt-BR" sz="2000" dirty="0">
                <a:solidFill>
                  <a:srgbClr val="002060"/>
                </a:solidFill>
              </a:rPr>
              <a:t>: </a:t>
            </a:r>
            <a:r>
              <a:rPr lang="pt-BR" sz="2000" dirty="0" smtClean="0"/>
              <a:t>93,11%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400" dirty="0"/>
              <a:t>                                                                      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2745018" y="1994750"/>
            <a:ext cx="7560840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Sistema de Abastecimento de Água</a:t>
            </a:r>
            <a:endParaRPr lang="pt-B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5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0" name="CaixaDeTexto 4"/>
          <p:cNvSpPr txBox="1">
            <a:spLocks noChangeArrowheads="1"/>
          </p:cNvSpPr>
          <p:nvPr/>
        </p:nvSpPr>
        <p:spPr bwMode="auto">
          <a:xfrm>
            <a:off x="2454286" y="1691245"/>
            <a:ext cx="8352928" cy="3816429"/>
          </a:xfrm>
          <a:prstGeom prst="rect">
            <a:avLst/>
          </a:prstGeom>
          <a:gradFill>
            <a:gsLst>
              <a:gs pos="0">
                <a:schemeClr val="bg1"/>
              </a:gs>
              <a:gs pos="53000">
                <a:schemeClr val="bg1"/>
              </a:gs>
              <a:gs pos="8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pt-BR" sz="2000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</a:t>
            </a:r>
            <a:r>
              <a:rPr lang="pt-BR" sz="2000" dirty="0" smtClean="0">
                <a:solidFill>
                  <a:srgbClr val="002060"/>
                </a:solidFill>
              </a:rPr>
              <a:t>Extensão </a:t>
            </a:r>
            <a:r>
              <a:rPr lang="pt-BR" sz="2000" dirty="0">
                <a:solidFill>
                  <a:srgbClr val="002060"/>
                </a:solidFill>
              </a:rPr>
              <a:t>total </a:t>
            </a:r>
            <a:r>
              <a:rPr lang="pt-BR" sz="2000" dirty="0" smtClean="0">
                <a:solidFill>
                  <a:srgbClr val="002060"/>
                </a:solidFill>
              </a:rPr>
              <a:t>da rede</a:t>
            </a:r>
            <a:r>
              <a:rPr lang="pt-BR" sz="2000" dirty="0" smtClean="0"/>
              <a:t>:  189.988 metros 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Número de Ligações Prediais  de  </a:t>
            </a:r>
            <a:r>
              <a:rPr lang="pt-BR" sz="2000" dirty="0" smtClean="0">
                <a:solidFill>
                  <a:srgbClr val="002060"/>
                </a:solidFill>
              </a:rPr>
              <a:t>Água:  </a:t>
            </a:r>
            <a:r>
              <a:rPr lang="pt-BR" sz="2000" dirty="0" smtClean="0"/>
              <a:t>15.601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Número </a:t>
            </a:r>
            <a:r>
              <a:rPr lang="pt-BR" sz="2000" dirty="0">
                <a:solidFill>
                  <a:srgbClr val="002060"/>
                </a:solidFill>
              </a:rPr>
              <a:t>de Economias Atendidas de </a:t>
            </a:r>
            <a:r>
              <a:rPr lang="pt-BR" sz="2000" dirty="0" smtClean="0">
                <a:solidFill>
                  <a:srgbClr val="002060"/>
                </a:solidFill>
              </a:rPr>
              <a:t>Água: </a:t>
            </a:r>
            <a:r>
              <a:rPr lang="pt-BR" sz="2000" dirty="0" smtClean="0"/>
              <a:t>17.347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Número de Ligações Factíveis  de </a:t>
            </a:r>
            <a:r>
              <a:rPr lang="pt-BR" sz="2000" dirty="0" smtClean="0">
                <a:solidFill>
                  <a:srgbClr val="002060"/>
                </a:solidFill>
              </a:rPr>
              <a:t>Água:</a:t>
            </a:r>
            <a:r>
              <a:rPr lang="pt-BR" sz="2000" dirty="0" smtClean="0"/>
              <a:t> 1.500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 smtClean="0"/>
              <a:t>  </a:t>
            </a:r>
            <a:r>
              <a:rPr lang="pt-BR" sz="2000" dirty="0" smtClean="0">
                <a:solidFill>
                  <a:srgbClr val="002060"/>
                </a:solidFill>
              </a:rPr>
              <a:t>Número de Tarifa Social: </a:t>
            </a:r>
            <a:r>
              <a:rPr lang="pt-BR" sz="2000" dirty="0" smtClean="0"/>
              <a:t>2.884</a:t>
            </a:r>
            <a:endParaRPr lang="pt-BR" sz="2000" dirty="0"/>
          </a:p>
          <a:p>
            <a:pPr algn="r">
              <a:lnSpc>
                <a:spcPct val="150000"/>
              </a:lnSpc>
              <a:defRPr/>
            </a:pPr>
            <a:endParaRPr lang="pt-BR" sz="1400" dirty="0"/>
          </a:p>
          <a:p>
            <a:pPr>
              <a:lnSpc>
                <a:spcPct val="150000"/>
              </a:lnSpc>
              <a:defRPr/>
            </a:pPr>
            <a:r>
              <a:rPr lang="pt-BR" sz="1400" dirty="0"/>
              <a:t>                                                                                                                       </a:t>
            </a:r>
            <a:endParaRPr lang="pt-BR" dirty="0"/>
          </a:p>
        </p:txBody>
      </p:sp>
      <p:sp>
        <p:nvSpPr>
          <p:cNvPr id="21" name="Retângulo 20"/>
          <p:cNvSpPr/>
          <p:nvPr/>
        </p:nvSpPr>
        <p:spPr>
          <a:xfrm>
            <a:off x="4514845" y="532162"/>
            <a:ext cx="416011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SAA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582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Retângulo 7"/>
          <p:cNvSpPr/>
          <p:nvPr/>
        </p:nvSpPr>
        <p:spPr>
          <a:xfrm>
            <a:off x="4722664" y="557434"/>
            <a:ext cx="416011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SAA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242" y="1306662"/>
            <a:ext cx="5982085" cy="3995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927" y="3471601"/>
            <a:ext cx="4536797" cy="3188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ângulo 10"/>
          <p:cNvSpPr/>
          <p:nvPr/>
        </p:nvSpPr>
        <p:spPr>
          <a:xfrm>
            <a:off x="7479750" y="1564691"/>
            <a:ext cx="334978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Vista parcial da ETA II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50770" y="5644337"/>
            <a:ext cx="2410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Valor do Investimento:</a:t>
            </a:r>
          </a:p>
          <a:p>
            <a:pPr algn="ctr"/>
            <a:r>
              <a:rPr lang="pt-BR" sz="2000" dirty="0" smtClean="0"/>
              <a:t>R$ 2.120.000,00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412656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1336643" y="2124508"/>
            <a:ext cx="334978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Monitoramento ETA I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336643" y="2927644"/>
            <a:ext cx="334978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Monitoramento ETA II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336643" y="3731695"/>
            <a:ext cx="568761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Monitoramento Rede de Distribuição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082583" y="582251"/>
            <a:ext cx="416011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SAA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Botão de ação: Avançar ou Próximo 1">
            <a:hlinkClick r:id="rId2" action="ppaction://hlinkfile" highlightClick="1"/>
          </p:cNvPr>
          <p:cNvSpPr/>
          <p:nvPr/>
        </p:nvSpPr>
        <p:spPr>
          <a:xfrm>
            <a:off x="4813069" y="2124508"/>
            <a:ext cx="548640" cy="46166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Botão de ação: Avançar ou Próximo 7">
            <a:hlinkClick r:id="rId3" action="ppaction://hlinkfile" highlightClick="1"/>
          </p:cNvPr>
          <p:cNvSpPr/>
          <p:nvPr/>
        </p:nvSpPr>
        <p:spPr>
          <a:xfrm>
            <a:off x="4813069" y="2927643"/>
            <a:ext cx="548640" cy="46166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Botão de ação: Avançar ou Próximo 8">
            <a:hlinkClick r:id="rId4" action="ppaction://hlinkfile" highlightClick="1"/>
          </p:cNvPr>
          <p:cNvSpPr/>
          <p:nvPr/>
        </p:nvSpPr>
        <p:spPr>
          <a:xfrm>
            <a:off x="7140632" y="3731694"/>
            <a:ext cx="548640" cy="46166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79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4349300" y="498911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2227244" y="1474069"/>
            <a:ext cx="8352928" cy="4185761"/>
          </a:xfrm>
          <a:prstGeom prst="rect">
            <a:avLst/>
          </a:prstGeom>
          <a:gradFill>
            <a:gsLst>
              <a:gs pos="0">
                <a:schemeClr val="bg1"/>
              </a:gs>
              <a:gs pos="53000">
                <a:schemeClr val="bg1"/>
              </a:gs>
              <a:gs pos="8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pt-BR" sz="2000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Concessão:</a:t>
            </a:r>
            <a:r>
              <a:rPr lang="pt-BR" sz="2000" dirty="0"/>
              <a:t> </a:t>
            </a:r>
            <a:r>
              <a:rPr lang="pt-BR" sz="2000" dirty="0" smtClean="0"/>
              <a:t>12/09/1997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Início </a:t>
            </a:r>
            <a:r>
              <a:rPr lang="pt-BR" sz="2000" dirty="0">
                <a:solidFill>
                  <a:srgbClr val="002060"/>
                </a:solidFill>
              </a:rPr>
              <a:t>de Operação </a:t>
            </a:r>
            <a:r>
              <a:rPr lang="pt-BR" sz="2000" dirty="0" smtClean="0">
                <a:solidFill>
                  <a:srgbClr val="002060"/>
                </a:solidFill>
              </a:rPr>
              <a:t>SES: </a:t>
            </a:r>
            <a:r>
              <a:rPr lang="pt-BR" sz="2000" dirty="0" smtClean="0"/>
              <a:t>01/12/1998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Faturamento</a:t>
            </a:r>
            <a:r>
              <a:rPr lang="pt-BR" sz="2000" dirty="0">
                <a:solidFill>
                  <a:srgbClr val="002060"/>
                </a:solidFill>
              </a:rPr>
              <a:t>: </a:t>
            </a:r>
            <a:r>
              <a:rPr lang="pt-BR" sz="2000" dirty="0" smtClean="0"/>
              <a:t>01/01/1999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Final </a:t>
            </a:r>
            <a:r>
              <a:rPr lang="pt-BR" sz="2000" dirty="0">
                <a:solidFill>
                  <a:srgbClr val="002060"/>
                </a:solidFill>
              </a:rPr>
              <a:t>da Concessão: </a:t>
            </a:r>
            <a:r>
              <a:rPr lang="pt-BR" sz="2000" dirty="0" smtClean="0"/>
              <a:t>12/09/2027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Atendimento</a:t>
            </a:r>
            <a:r>
              <a:rPr lang="pt-BR" sz="2000" dirty="0">
                <a:solidFill>
                  <a:srgbClr val="002060"/>
                </a:solidFill>
              </a:rPr>
              <a:t>: </a:t>
            </a:r>
            <a:r>
              <a:rPr lang="pt-BR" sz="2000" dirty="0" smtClean="0"/>
              <a:t>76,55%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400" dirty="0"/>
              <a:t>                                                                      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695141" y="2227507"/>
            <a:ext cx="7560840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Sistema de Esgotamento Sanitário</a:t>
            </a:r>
            <a:endParaRPr lang="pt-B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1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2113464" y="1948939"/>
            <a:ext cx="8352928" cy="3816429"/>
          </a:xfrm>
          <a:prstGeom prst="rect">
            <a:avLst/>
          </a:prstGeom>
          <a:gradFill>
            <a:gsLst>
              <a:gs pos="0">
                <a:schemeClr val="bg1"/>
              </a:gs>
              <a:gs pos="53000">
                <a:schemeClr val="bg1"/>
              </a:gs>
              <a:gs pos="8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pt-BR" sz="2000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</a:t>
            </a:r>
            <a:r>
              <a:rPr lang="pt-BR" sz="2000" dirty="0" smtClean="0">
                <a:solidFill>
                  <a:srgbClr val="002060"/>
                </a:solidFill>
              </a:rPr>
              <a:t>Extensão </a:t>
            </a:r>
            <a:r>
              <a:rPr lang="pt-BR" sz="2000" dirty="0">
                <a:solidFill>
                  <a:srgbClr val="002060"/>
                </a:solidFill>
              </a:rPr>
              <a:t>total </a:t>
            </a:r>
            <a:r>
              <a:rPr lang="pt-BR" sz="2000" dirty="0" smtClean="0">
                <a:solidFill>
                  <a:srgbClr val="002060"/>
                </a:solidFill>
              </a:rPr>
              <a:t>da rede: </a:t>
            </a:r>
            <a:r>
              <a:rPr lang="pt-BR" sz="2000" dirty="0" smtClean="0"/>
              <a:t>112.120 metros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Número de Ligações Prediais  de  </a:t>
            </a:r>
            <a:r>
              <a:rPr lang="pt-BR" sz="2000" dirty="0" smtClean="0">
                <a:solidFill>
                  <a:srgbClr val="002060"/>
                </a:solidFill>
              </a:rPr>
              <a:t>Esgoto: </a:t>
            </a:r>
            <a:r>
              <a:rPr lang="pt-BR" sz="2000" dirty="0" smtClean="0"/>
              <a:t>13.492</a:t>
            </a:r>
            <a:r>
              <a:rPr lang="pt-BR" sz="2000" dirty="0" smtClean="0">
                <a:solidFill>
                  <a:srgbClr val="002060"/>
                </a:solidFill>
              </a:rPr>
              <a:t>  </a:t>
            </a:r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 Número </a:t>
            </a:r>
            <a:r>
              <a:rPr lang="pt-BR" sz="2000" dirty="0">
                <a:solidFill>
                  <a:srgbClr val="002060"/>
                </a:solidFill>
              </a:rPr>
              <a:t>de Economias Atendidas de </a:t>
            </a:r>
            <a:r>
              <a:rPr lang="pt-BR" sz="2000" dirty="0" smtClean="0">
                <a:solidFill>
                  <a:srgbClr val="002060"/>
                </a:solidFill>
              </a:rPr>
              <a:t>Esgoto:  </a:t>
            </a:r>
            <a:r>
              <a:rPr lang="pt-BR" sz="2000" dirty="0" smtClean="0"/>
              <a:t>14.347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000" dirty="0">
                <a:solidFill>
                  <a:srgbClr val="002060"/>
                </a:solidFill>
              </a:rPr>
              <a:t>  Número de Ligações Factíveis  de </a:t>
            </a:r>
            <a:r>
              <a:rPr lang="pt-BR" sz="2000" dirty="0" smtClean="0">
                <a:solidFill>
                  <a:srgbClr val="002060"/>
                </a:solidFill>
              </a:rPr>
              <a:t>Esgoto:</a:t>
            </a:r>
            <a:r>
              <a:rPr lang="pt-BR" sz="2000" dirty="0" smtClean="0"/>
              <a:t> 1.029</a:t>
            </a:r>
            <a:endParaRPr lang="pt-BR" sz="2000" dirty="0"/>
          </a:p>
          <a:p>
            <a:pPr>
              <a:lnSpc>
                <a:spcPct val="150000"/>
              </a:lnSpc>
              <a:defRPr/>
            </a:pPr>
            <a:endParaRPr lang="pt-BR" sz="2000" dirty="0"/>
          </a:p>
          <a:p>
            <a:pPr algn="r">
              <a:lnSpc>
                <a:spcPct val="150000"/>
              </a:lnSpc>
              <a:defRPr/>
            </a:pPr>
            <a:endParaRPr lang="pt-BR" sz="1400" dirty="0"/>
          </a:p>
          <a:p>
            <a:pPr>
              <a:lnSpc>
                <a:spcPct val="150000"/>
              </a:lnSpc>
              <a:defRPr/>
            </a:pPr>
            <a:r>
              <a:rPr lang="pt-BR" sz="1400" dirty="0"/>
              <a:t>                                                                                                                       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4199671" y="789856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45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tângulo 2"/>
          <p:cNvSpPr/>
          <p:nvPr/>
        </p:nvSpPr>
        <p:spPr>
          <a:xfrm>
            <a:off x="4349300" y="498911"/>
            <a:ext cx="41088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Diamantina - SES</a:t>
            </a:r>
            <a:endParaRPr lang="pt-BR" sz="36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6557036" y="1127269"/>
            <a:ext cx="3349782" cy="461665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80000">
                <a:schemeClr val="accent1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Reatores UASB ETE </a:t>
            </a:r>
            <a:endParaRPr lang="pt-B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132" y="1745529"/>
            <a:ext cx="7492539" cy="4214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99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</TotalTime>
  <Words>872</Words>
  <Application>Microsoft Office PowerPoint</Application>
  <PresentationFormat>Widescreen</PresentationFormat>
  <Paragraphs>185</Paragraphs>
  <Slides>29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6" baseType="lpstr">
      <vt:lpstr>Arial</vt:lpstr>
      <vt:lpstr>Arial Black</vt:lpstr>
      <vt:lpstr>Bodoni Poster</vt:lpstr>
      <vt:lpstr>Calibri</vt:lpstr>
      <vt:lpstr>Century Gothic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ImageMaker</dc:creator>
  <cp:lastModifiedBy>POSITIVO</cp:lastModifiedBy>
  <cp:revision>67</cp:revision>
  <dcterms:created xsi:type="dcterms:W3CDTF">2019-11-19T14:15:42Z</dcterms:created>
  <dcterms:modified xsi:type="dcterms:W3CDTF">2021-03-08T18:36:20Z</dcterms:modified>
</cp:coreProperties>
</file>